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7" d="100"/>
          <a:sy n="57" d="100"/>
        </p:scale>
        <p:origin x="-1075" y="-18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1985806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Úvodní snímek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svislý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vislý nadpis a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obsah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áhlaví části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va obsahy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ovnání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uze nadpis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ázdný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sah s titulkem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rázek s titulkem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artina.chmelova@alfabet.cz" TargetMode="External"/><Relationship Id="rId7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lfabet.cz/" TargetMode="External"/><Relationship Id="rId7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/>
              <a:t>Shrnutí problematiky </a:t>
            </a:r>
            <a:br>
              <a:rPr lang="cs-CZ"/>
            </a:br>
            <a:r>
              <a:rPr lang="cs-CZ"/>
              <a:t>neformální péče </a:t>
            </a:r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198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80"/>
              <a:buNone/>
            </a:pPr>
            <a:endParaRPr sz="2480"/>
          </a:p>
          <a:p>
            <a:pPr marL="0" lvl="0" indent="0" algn="ctr" rtl="0">
              <a:lnSpc>
                <a:spcPct val="80000"/>
              </a:lnSpc>
              <a:spcBef>
                <a:spcPts val="496"/>
              </a:spcBef>
              <a:spcAft>
                <a:spcPts val="0"/>
              </a:spcAft>
              <a:buClr>
                <a:srgbClr val="888888"/>
              </a:buClr>
              <a:buSzPts val="2480"/>
              <a:buNone/>
            </a:pPr>
            <a:r>
              <a:rPr lang="cs-CZ" sz="2480"/>
              <a:t>Mgr. Martina Chmelová</a:t>
            </a:r>
            <a:endParaRPr/>
          </a:p>
          <a:p>
            <a:pPr marL="0" lvl="0" indent="0" algn="ctr" rtl="0">
              <a:lnSpc>
                <a:spcPct val="80000"/>
              </a:lnSpc>
              <a:spcBef>
                <a:spcPts val="496"/>
              </a:spcBef>
              <a:spcAft>
                <a:spcPts val="0"/>
              </a:spcAft>
              <a:buClr>
                <a:srgbClr val="888888"/>
              </a:buClr>
              <a:buSzPts val="2480"/>
              <a:buNone/>
            </a:pPr>
            <a:r>
              <a:rPr lang="cs-CZ" sz="2480" u="sng">
                <a:solidFill>
                  <a:schemeClr val="hlink"/>
                </a:solidFill>
                <a:hlinkClick r:id="rId3"/>
              </a:rPr>
              <a:t>martina.chmelova@alfabet.cz</a:t>
            </a:r>
            <a:r>
              <a:rPr lang="cs-CZ" sz="2480"/>
              <a:t> </a:t>
            </a:r>
            <a:endParaRPr/>
          </a:p>
          <a:p>
            <a:pPr marL="0" lvl="0" indent="0" algn="ctr" rtl="0">
              <a:lnSpc>
                <a:spcPct val="80000"/>
              </a:lnSpc>
              <a:spcBef>
                <a:spcPts val="496"/>
              </a:spcBef>
              <a:spcAft>
                <a:spcPts val="0"/>
              </a:spcAft>
              <a:buClr>
                <a:srgbClr val="888888"/>
              </a:buClr>
              <a:buSzPts val="2480"/>
              <a:buNone/>
            </a:pPr>
            <a:endParaRPr sz="2480"/>
          </a:p>
        </p:txBody>
      </p:sp>
      <p:pic>
        <p:nvPicPr>
          <p:cNvPr id="86" name="Google Shape;86;p13" descr="W:\PUBLICITA\VIZUÁLNÍ_IDENTITA\loga\OPZ\logo_OPZ_barevne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59632" y="404665"/>
            <a:ext cx="2808312" cy="657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78656" y="6093296"/>
            <a:ext cx="4503420" cy="556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05683" y="404666"/>
            <a:ext cx="651124" cy="657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012160" y="404664"/>
            <a:ext cx="1149474" cy="7200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2"/>
          <p:cNvSpPr txBox="1">
            <a:spLocks noGrp="1"/>
          </p:cNvSpPr>
          <p:nvPr>
            <p:ph type="ctrTitle"/>
          </p:nvPr>
        </p:nvSpPr>
        <p:spPr>
          <a:xfrm>
            <a:off x="323528" y="1556791"/>
            <a:ext cx="8496944" cy="576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cs-CZ" sz="3959"/>
              <a:t/>
            </a:r>
            <a:br>
              <a:rPr lang="cs-CZ" sz="3959"/>
            </a:br>
            <a:r>
              <a:rPr lang="cs-CZ" sz="3600"/>
              <a:t>Jak na to? Co můžeme udělat tady a teď?</a:t>
            </a:r>
            <a:br>
              <a:rPr lang="cs-CZ" sz="3600"/>
            </a:br>
            <a:endParaRPr sz="3600"/>
          </a:p>
        </p:txBody>
      </p:sp>
      <p:sp>
        <p:nvSpPr>
          <p:cNvPr id="175" name="Google Shape;175;p22"/>
          <p:cNvSpPr txBox="1">
            <a:spLocks noGrp="1"/>
          </p:cNvSpPr>
          <p:nvPr>
            <p:ph type="subTitle" idx="1"/>
          </p:nvPr>
        </p:nvSpPr>
        <p:spPr>
          <a:xfrm>
            <a:off x="467544" y="1844824"/>
            <a:ext cx="8424936" cy="3816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40"/>
              <a:buNone/>
            </a:pPr>
            <a:endParaRPr sz="2240"/>
          </a:p>
          <a:p>
            <a:pPr marL="457200" lvl="0" indent="-31496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rgbClr val="888888"/>
              </a:buClr>
              <a:buSzPts val="2240"/>
              <a:buFont typeface="Calibri"/>
              <a:buNone/>
            </a:pPr>
            <a:endParaRPr sz="2240"/>
          </a:p>
          <a:p>
            <a:pPr marL="457200" lvl="0" indent="-45720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rgbClr val="888888"/>
              </a:buClr>
              <a:buSzPts val="2240"/>
              <a:buFont typeface="Calibri"/>
              <a:buChar char="-"/>
            </a:pPr>
            <a:r>
              <a:rPr lang="cs-CZ" sz="2240" b="1"/>
              <a:t>Medializace tématu </a:t>
            </a:r>
            <a:r>
              <a:rPr lang="cs-CZ" sz="2240"/>
              <a:t>(všichni, vždy a stále)- zvyšování společenského povědomí 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rgbClr val="888888"/>
              </a:buClr>
              <a:buSzPts val="2240"/>
              <a:buFont typeface="Calibri"/>
              <a:buChar char="-"/>
            </a:pPr>
            <a:r>
              <a:rPr lang="cs-CZ" sz="2240" b="1"/>
              <a:t>Relevantní informace</a:t>
            </a:r>
            <a:r>
              <a:rPr lang="cs-CZ" sz="2240"/>
              <a:t>, síťování, spolupráce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rgbClr val="888888"/>
              </a:buClr>
              <a:buSzPts val="2240"/>
              <a:buFont typeface="Calibri"/>
              <a:buChar char="-"/>
            </a:pPr>
            <a:r>
              <a:rPr lang="cs-CZ" sz="2240"/>
              <a:t>V území </a:t>
            </a:r>
            <a:r>
              <a:rPr lang="cs-CZ" sz="2240" b="1"/>
              <a:t>depistážně zpracovat </a:t>
            </a:r>
            <a:r>
              <a:rPr lang="cs-CZ" sz="2240"/>
              <a:t>kolik je pečujících a jaké mají potřeby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rgbClr val="888888"/>
              </a:buClr>
              <a:buSzPts val="2240"/>
              <a:buFont typeface="Calibri"/>
              <a:buChar char="-"/>
            </a:pPr>
            <a:r>
              <a:rPr lang="cs-CZ" sz="2240" b="1"/>
              <a:t>Mít/spolupracovat/prezentovat NP styčnou osobu </a:t>
            </a:r>
            <a:r>
              <a:rPr lang="cs-CZ" sz="2240"/>
              <a:t>(koordinátor péče?)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rgbClr val="888888"/>
              </a:buClr>
              <a:buSzPts val="2240"/>
              <a:buFont typeface="Calibri"/>
              <a:buChar char="-"/>
            </a:pPr>
            <a:r>
              <a:rPr lang="cs-CZ" sz="2240" b="1"/>
              <a:t>Posílit terénní sociální služby a návazné služby </a:t>
            </a:r>
            <a:r>
              <a:rPr lang="cs-CZ" sz="2240"/>
              <a:t>(finance, služba, místo…)  </a:t>
            </a:r>
            <a:endParaRPr/>
          </a:p>
          <a:p>
            <a:pPr marL="457200" lvl="0" indent="-31496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rgbClr val="888888"/>
              </a:buClr>
              <a:buSzPts val="2240"/>
              <a:buFont typeface="Calibri"/>
              <a:buNone/>
            </a:pPr>
            <a:endParaRPr sz="2240"/>
          </a:p>
        </p:txBody>
      </p:sp>
      <p:pic>
        <p:nvPicPr>
          <p:cNvPr id="176" name="Google Shape;176;p22" descr="W:\PUBLICITA\VIZUÁLNÍ_IDENTITA\loga\OPZ\logo_OPZ_barevne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9632" y="404665"/>
            <a:ext cx="2808312" cy="657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78656" y="6093296"/>
            <a:ext cx="4503420" cy="556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05683" y="404666"/>
            <a:ext cx="651124" cy="657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12160" y="404664"/>
            <a:ext cx="1149474" cy="7200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3"/>
          <p:cNvSpPr txBox="1">
            <a:spLocks noGrp="1"/>
          </p:cNvSpPr>
          <p:nvPr>
            <p:ph type="ctrTitle"/>
          </p:nvPr>
        </p:nvSpPr>
        <p:spPr>
          <a:xfrm>
            <a:off x="179512" y="1340769"/>
            <a:ext cx="8712968" cy="648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cs-CZ" sz="3600"/>
              <a:t> Příklad č. 1 – podpora sdílené péče v Alfě</a:t>
            </a:r>
            <a:endParaRPr sz="3600"/>
          </a:p>
        </p:txBody>
      </p:sp>
      <p:sp>
        <p:nvSpPr>
          <p:cNvPr id="185" name="Google Shape;185;p23"/>
          <p:cNvSpPr txBox="1">
            <a:spLocks noGrp="1"/>
          </p:cNvSpPr>
          <p:nvPr>
            <p:ph type="subTitle" idx="1"/>
          </p:nvPr>
        </p:nvSpPr>
        <p:spPr>
          <a:xfrm>
            <a:off x="467544" y="2060848"/>
            <a:ext cx="8568952" cy="3456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960"/>
              <a:buNone/>
            </a:pPr>
            <a:endParaRPr sz="2960"/>
          </a:p>
          <a:p>
            <a:pPr marL="457200" lvl="0" indent="-457200" algn="l" rtl="0">
              <a:lnSpc>
                <a:spcPct val="80000"/>
              </a:lnSpc>
              <a:spcBef>
                <a:spcPts val="592"/>
              </a:spcBef>
              <a:spcAft>
                <a:spcPts val="0"/>
              </a:spcAft>
              <a:buClr>
                <a:srgbClr val="888888"/>
              </a:buClr>
              <a:buSzPts val="2960"/>
              <a:buFont typeface="Calibri"/>
              <a:buChar char="-"/>
            </a:pPr>
            <a:r>
              <a:rPr lang="cs-CZ" sz="2960" b="1"/>
              <a:t>Sdílená péče </a:t>
            </a:r>
            <a:r>
              <a:rPr lang="cs-CZ" sz="2960"/>
              <a:t>– kombinace formální a neformální péče 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592"/>
              </a:spcBef>
              <a:spcAft>
                <a:spcPts val="0"/>
              </a:spcAft>
              <a:buClr>
                <a:srgbClr val="888888"/>
              </a:buClr>
              <a:buSzPts val="2960"/>
              <a:buFont typeface="Calibri"/>
              <a:buChar char="-"/>
            </a:pPr>
            <a:r>
              <a:rPr lang="cs-CZ" sz="2960" b="1"/>
              <a:t>Příprava na sdílenou péči </a:t>
            </a:r>
            <a:r>
              <a:rPr lang="cs-CZ" sz="2960"/>
              <a:t>u dětí se ZP s ohledem na druh a stupeň postižení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592"/>
              </a:spcBef>
              <a:spcAft>
                <a:spcPts val="0"/>
              </a:spcAft>
              <a:buClr>
                <a:srgbClr val="888888"/>
              </a:buClr>
              <a:buSzPts val="2960"/>
              <a:buFont typeface="Calibri"/>
              <a:buChar char="-"/>
            </a:pPr>
            <a:r>
              <a:rPr lang="cs-CZ" sz="2960"/>
              <a:t>Výchovné a aktivizační přístupy, řešení problematiky celé rodiny (</a:t>
            </a:r>
            <a:r>
              <a:rPr lang="cs-CZ" sz="2960" b="1"/>
              <a:t>terapeut x ergoterapeut)</a:t>
            </a:r>
            <a:endParaRPr sz="2960" b="1"/>
          </a:p>
        </p:txBody>
      </p:sp>
      <p:pic>
        <p:nvPicPr>
          <p:cNvPr id="186" name="Google Shape;186;p23" descr="W:\PUBLICITA\VIZUÁLNÍ_IDENTITA\loga\OPZ\logo_OPZ_barevne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9632" y="404665"/>
            <a:ext cx="2808312" cy="657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78656" y="6093296"/>
            <a:ext cx="4503420" cy="556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05683" y="404666"/>
            <a:ext cx="651124" cy="657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12160" y="404664"/>
            <a:ext cx="1149474" cy="7200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4"/>
          <p:cNvSpPr txBox="1">
            <a:spLocks noGrp="1"/>
          </p:cNvSpPr>
          <p:nvPr>
            <p:ph type="ctrTitle"/>
          </p:nvPr>
        </p:nvSpPr>
        <p:spPr>
          <a:xfrm>
            <a:off x="251520" y="1628801"/>
            <a:ext cx="8204448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cs-CZ" sz="3600"/>
              <a:t>Příklad č. 1 – sdílená péče v Alfě  </a:t>
            </a:r>
            <a:endParaRPr sz="3600"/>
          </a:p>
        </p:txBody>
      </p:sp>
      <p:sp>
        <p:nvSpPr>
          <p:cNvPr id="195" name="Google Shape;195;p24"/>
          <p:cNvSpPr txBox="1">
            <a:spLocks noGrp="1"/>
          </p:cNvSpPr>
          <p:nvPr>
            <p:ph type="subTitle" idx="1"/>
          </p:nvPr>
        </p:nvSpPr>
        <p:spPr>
          <a:xfrm>
            <a:off x="467544" y="2348880"/>
            <a:ext cx="7818939" cy="3312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80"/>
              <a:buNone/>
            </a:pPr>
            <a:endParaRPr sz="2480"/>
          </a:p>
          <a:p>
            <a:pPr marL="0" lvl="0" indent="0" algn="l" rtl="0">
              <a:lnSpc>
                <a:spcPct val="80000"/>
              </a:lnSpc>
              <a:spcBef>
                <a:spcPts val="496"/>
              </a:spcBef>
              <a:spcAft>
                <a:spcPts val="0"/>
              </a:spcAft>
              <a:buClr>
                <a:srgbClr val="888888"/>
              </a:buClr>
              <a:buSzPts val="2480"/>
              <a:buNone/>
            </a:pPr>
            <a:r>
              <a:rPr lang="cs-CZ" sz="2480"/>
              <a:t>- Rodič – rozhoduje o způsobu, druhu, intenzitě péče, financuje péči, rozhodují o efektivitě využívání služeb </a:t>
            </a:r>
            <a:endParaRPr/>
          </a:p>
          <a:p>
            <a:pPr marL="0" lvl="0" indent="0" algn="l" rtl="0">
              <a:lnSpc>
                <a:spcPct val="80000"/>
              </a:lnSpc>
              <a:spcBef>
                <a:spcPts val="496"/>
              </a:spcBef>
              <a:spcAft>
                <a:spcPts val="0"/>
              </a:spcAft>
              <a:buClr>
                <a:srgbClr val="888888"/>
              </a:buClr>
              <a:buSzPts val="2480"/>
              <a:buNone/>
            </a:pPr>
            <a:endParaRPr sz="2480"/>
          </a:p>
          <a:p>
            <a:pPr marL="0" lvl="0" indent="0" algn="l" rtl="0">
              <a:lnSpc>
                <a:spcPct val="80000"/>
              </a:lnSpc>
              <a:spcBef>
                <a:spcPts val="496"/>
              </a:spcBef>
              <a:spcAft>
                <a:spcPts val="0"/>
              </a:spcAft>
              <a:buClr>
                <a:srgbClr val="888888"/>
              </a:buClr>
              <a:buSzPts val="2480"/>
              <a:buNone/>
            </a:pPr>
            <a:r>
              <a:rPr lang="cs-CZ" sz="2480"/>
              <a:t>- Dítě – potřebuje připravit, podpořit, zažít se o ně stará někdo jiný, upevnit odpovědnost, provádět věci samostatně, provádět aktivity, které ho baví, atd..</a:t>
            </a:r>
            <a:endParaRPr/>
          </a:p>
          <a:p>
            <a:pPr marL="0" lvl="0" indent="0" algn="l" rtl="0">
              <a:lnSpc>
                <a:spcPct val="80000"/>
              </a:lnSpc>
              <a:spcBef>
                <a:spcPts val="496"/>
              </a:spcBef>
              <a:spcAft>
                <a:spcPts val="0"/>
              </a:spcAft>
              <a:buClr>
                <a:srgbClr val="888888"/>
              </a:buClr>
              <a:buSzPts val="2480"/>
              <a:buNone/>
            </a:pPr>
            <a:endParaRPr sz="2480"/>
          </a:p>
          <a:p>
            <a:pPr marL="0" lvl="0" indent="0" algn="l" rtl="0">
              <a:lnSpc>
                <a:spcPct val="80000"/>
              </a:lnSpc>
              <a:spcBef>
                <a:spcPts val="496"/>
              </a:spcBef>
              <a:spcAft>
                <a:spcPts val="0"/>
              </a:spcAft>
              <a:buClr>
                <a:srgbClr val="888888"/>
              </a:buClr>
              <a:buSzPts val="2480"/>
              <a:buNone/>
            </a:pPr>
            <a:r>
              <a:rPr lang="cs-CZ" sz="2480"/>
              <a:t>(</a:t>
            </a:r>
            <a:r>
              <a:rPr lang="cs-CZ" sz="2480" i="1"/>
              <a:t>Pozn. Příručka - Sdílená péče v rodině …)</a:t>
            </a:r>
            <a:endParaRPr/>
          </a:p>
          <a:p>
            <a:pPr marL="0" lvl="0" indent="0" algn="l" rtl="0">
              <a:lnSpc>
                <a:spcPct val="80000"/>
              </a:lnSpc>
              <a:spcBef>
                <a:spcPts val="496"/>
              </a:spcBef>
              <a:spcAft>
                <a:spcPts val="0"/>
              </a:spcAft>
              <a:buClr>
                <a:srgbClr val="888888"/>
              </a:buClr>
              <a:buSzPts val="2480"/>
              <a:buNone/>
            </a:pPr>
            <a:endParaRPr sz="2480"/>
          </a:p>
        </p:txBody>
      </p:sp>
      <p:pic>
        <p:nvPicPr>
          <p:cNvPr id="196" name="Google Shape;196;p24" descr="W:\PUBLICITA\VIZUÁLNÍ_IDENTITA\loga\OPZ\logo_OPZ_barevne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9632" y="404665"/>
            <a:ext cx="2808312" cy="657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78656" y="6093296"/>
            <a:ext cx="4503420" cy="556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05683" y="404666"/>
            <a:ext cx="651124" cy="657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12160" y="404664"/>
            <a:ext cx="1149474" cy="7200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5"/>
          <p:cNvSpPr txBox="1">
            <a:spLocks noGrp="1"/>
          </p:cNvSpPr>
          <p:nvPr>
            <p:ph type="ctrTitle"/>
          </p:nvPr>
        </p:nvSpPr>
        <p:spPr>
          <a:xfrm>
            <a:off x="179512" y="1556792"/>
            <a:ext cx="8856984" cy="792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cs-CZ" sz="3600"/>
              <a:t>Příklad č. 2 – podpora psychické stability pečujících osob v Alfě </a:t>
            </a:r>
            <a:endParaRPr sz="3600"/>
          </a:p>
        </p:txBody>
      </p:sp>
      <p:sp>
        <p:nvSpPr>
          <p:cNvPr id="205" name="Google Shape;205;p25"/>
          <p:cNvSpPr txBox="1">
            <a:spLocks noGrp="1"/>
          </p:cNvSpPr>
          <p:nvPr>
            <p:ph type="subTitle" idx="1"/>
          </p:nvPr>
        </p:nvSpPr>
        <p:spPr>
          <a:xfrm>
            <a:off x="467544" y="2924944"/>
            <a:ext cx="7818939" cy="2304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Calibri"/>
              <a:buChar char="-"/>
            </a:pPr>
            <a:r>
              <a:rPr lang="cs-CZ" sz="2000"/>
              <a:t>Co je podpora psychické stability a proč to děláme?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Calibri"/>
              <a:buChar char="-"/>
            </a:pPr>
            <a:r>
              <a:rPr lang="cs-CZ" sz="2000"/>
              <a:t>Pracujeme </a:t>
            </a:r>
            <a:endParaRPr/>
          </a:p>
          <a:p>
            <a:pPr marL="914400" lvl="1" indent="-457200" algn="l" rtl="0">
              <a:lnSpc>
                <a:spcPct val="80000"/>
              </a:lnSpc>
              <a:spcBef>
                <a:spcPts val="350"/>
              </a:spcBef>
              <a:spcAft>
                <a:spcPts val="0"/>
              </a:spcAft>
              <a:buClr>
                <a:srgbClr val="888888"/>
              </a:buClr>
              <a:buSzPts val="1750"/>
              <a:buFont typeface="Calibri"/>
              <a:buChar char="-"/>
            </a:pPr>
            <a:r>
              <a:rPr lang="cs-CZ" sz="1750"/>
              <a:t>se změnou, traumatem, zraněním</a:t>
            </a:r>
            <a:endParaRPr/>
          </a:p>
          <a:p>
            <a:pPr marL="914400" lvl="1" indent="-457200" algn="l" rtl="0">
              <a:lnSpc>
                <a:spcPct val="80000"/>
              </a:lnSpc>
              <a:spcBef>
                <a:spcPts val="350"/>
              </a:spcBef>
              <a:spcAft>
                <a:spcPts val="0"/>
              </a:spcAft>
              <a:buClr>
                <a:srgbClr val="888888"/>
              </a:buClr>
              <a:buSzPts val="1750"/>
              <a:buFont typeface="Calibri"/>
              <a:buChar char="-"/>
            </a:pPr>
            <a:r>
              <a:rPr lang="cs-CZ" sz="1750"/>
              <a:t>s informacemi</a:t>
            </a:r>
            <a:endParaRPr/>
          </a:p>
          <a:p>
            <a:pPr marL="914400" lvl="1" indent="-457200" algn="l" rtl="0">
              <a:lnSpc>
                <a:spcPct val="80000"/>
              </a:lnSpc>
              <a:spcBef>
                <a:spcPts val="350"/>
              </a:spcBef>
              <a:spcAft>
                <a:spcPts val="0"/>
              </a:spcAft>
              <a:buClr>
                <a:srgbClr val="888888"/>
              </a:buClr>
              <a:buSzPts val="1750"/>
              <a:buFont typeface="Calibri"/>
              <a:buChar char="-"/>
            </a:pPr>
            <a:r>
              <a:rPr lang="cs-CZ" sz="1750"/>
              <a:t>posilujeme zvědomování a osvojování kompenzačních mechanismů</a:t>
            </a:r>
            <a:endParaRPr/>
          </a:p>
          <a:p>
            <a:pPr marL="914400" lvl="1" indent="-457200" algn="l" rtl="0">
              <a:lnSpc>
                <a:spcPct val="80000"/>
              </a:lnSpc>
              <a:spcBef>
                <a:spcPts val="350"/>
              </a:spcBef>
              <a:spcAft>
                <a:spcPts val="0"/>
              </a:spcAft>
              <a:buClr>
                <a:srgbClr val="888888"/>
              </a:buClr>
              <a:buSzPts val="1750"/>
              <a:buFont typeface="Calibri"/>
              <a:buChar char="-"/>
            </a:pPr>
            <a:r>
              <a:rPr lang="cs-CZ" sz="1750"/>
              <a:t>posilujeme komunikační dovednosti</a:t>
            </a:r>
            <a:endParaRPr sz="1750"/>
          </a:p>
          <a:p>
            <a:pPr marL="914400" lvl="1" indent="-457200" algn="l" rtl="0">
              <a:lnSpc>
                <a:spcPct val="80000"/>
              </a:lnSpc>
              <a:spcBef>
                <a:spcPts val="350"/>
              </a:spcBef>
              <a:spcAft>
                <a:spcPts val="0"/>
              </a:spcAft>
              <a:buClr>
                <a:srgbClr val="888888"/>
              </a:buClr>
              <a:buSzPts val="1750"/>
              <a:buFont typeface="Calibri"/>
              <a:buChar char="-"/>
            </a:pPr>
            <a:r>
              <a:rPr lang="cs-CZ" sz="1750"/>
              <a:t>s tématem pasti emoční blízkosti atd. </a:t>
            </a:r>
            <a:endParaRPr sz="1750"/>
          </a:p>
        </p:txBody>
      </p:sp>
      <p:pic>
        <p:nvPicPr>
          <p:cNvPr id="206" name="Google Shape;206;p25" descr="W:\PUBLICITA\VIZUÁLNÍ_IDENTITA\loga\OPZ\logo_OPZ_barevne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9632" y="404665"/>
            <a:ext cx="2808312" cy="657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78656" y="6093296"/>
            <a:ext cx="4503420" cy="556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05683" y="404666"/>
            <a:ext cx="651124" cy="657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2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12160" y="404664"/>
            <a:ext cx="1149474" cy="7200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6"/>
          <p:cNvSpPr txBox="1">
            <a:spLocks noGrp="1"/>
          </p:cNvSpPr>
          <p:nvPr>
            <p:ph type="ctrTitle"/>
          </p:nvPr>
        </p:nvSpPr>
        <p:spPr>
          <a:xfrm>
            <a:off x="683568" y="1340769"/>
            <a:ext cx="7772400" cy="100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cs-CZ" sz="3600"/>
              <a:t>Příklad č. 2 – podpora psychické stability pečujících osob v Alfě </a:t>
            </a:r>
            <a:endParaRPr sz="3600"/>
          </a:p>
        </p:txBody>
      </p:sp>
      <p:sp>
        <p:nvSpPr>
          <p:cNvPr id="215" name="Google Shape;215;p26"/>
          <p:cNvSpPr txBox="1">
            <a:spLocks noGrp="1"/>
          </p:cNvSpPr>
          <p:nvPr>
            <p:ph type="subTitle" idx="1"/>
          </p:nvPr>
        </p:nvSpPr>
        <p:spPr>
          <a:xfrm>
            <a:off x="467544" y="2564904"/>
            <a:ext cx="7818939" cy="288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28448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720"/>
              <a:buFont typeface="Calibri"/>
              <a:buNone/>
            </a:pPr>
            <a:endParaRPr sz="2720"/>
          </a:p>
          <a:p>
            <a:pPr marL="457200" lvl="0" indent="-45720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rgbClr val="888888"/>
              </a:buClr>
              <a:buSzPts val="2720"/>
              <a:buFont typeface="Calibri"/>
              <a:buChar char="-"/>
            </a:pPr>
            <a:r>
              <a:rPr lang="cs-CZ" sz="2720"/>
              <a:t>Poradna pro individuální podporu dlouhodobě pečujících osob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rgbClr val="888888"/>
              </a:buClr>
              <a:buSzPts val="2720"/>
              <a:buFont typeface="Calibri"/>
              <a:buChar char="-"/>
            </a:pPr>
            <a:r>
              <a:rPr lang="cs-CZ" sz="2720"/>
              <a:t>Nácviky relaxací  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rgbClr val="888888"/>
              </a:buClr>
              <a:buSzPts val="2720"/>
              <a:buFont typeface="Calibri"/>
              <a:buChar char="-"/>
            </a:pPr>
            <a:r>
              <a:rPr lang="cs-CZ" sz="2720"/>
              <a:t>Poradna slouží – rodičům dětí/mladistvých/dospělých se ZP, osobám pečujícím o seniory, nemocné partnery</a:t>
            </a:r>
            <a:endParaRPr sz="2720"/>
          </a:p>
        </p:txBody>
      </p:sp>
      <p:pic>
        <p:nvPicPr>
          <p:cNvPr id="216" name="Google Shape;216;p26" descr="W:\PUBLICITA\VIZUÁLNÍ_IDENTITA\loga\OPZ\logo_OPZ_barevne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9632" y="404665"/>
            <a:ext cx="2808312" cy="657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78656" y="6093296"/>
            <a:ext cx="4503420" cy="556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2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05683" y="404666"/>
            <a:ext cx="651124" cy="657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12160" y="404664"/>
            <a:ext cx="1149474" cy="7200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7"/>
          <p:cNvSpPr txBox="1">
            <a:spLocks noGrp="1"/>
          </p:cNvSpPr>
          <p:nvPr>
            <p:ph type="ctrTitle"/>
          </p:nvPr>
        </p:nvSpPr>
        <p:spPr>
          <a:xfrm>
            <a:off x="683568" y="1340769"/>
            <a:ext cx="7772400" cy="100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cs-CZ" sz="3600"/>
              <a:t>Příklad č. 2 – podpora psychické stability pečujících osob v Alfě </a:t>
            </a:r>
            <a:endParaRPr sz="3600"/>
          </a:p>
        </p:txBody>
      </p:sp>
      <p:sp>
        <p:nvSpPr>
          <p:cNvPr id="225" name="Google Shape;225;p27"/>
          <p:cNvSpPr txBox="1">
            <a:spLocks noGrp="1"/>
          </p:cNvSpPr>
          <p:nvPr>
            <p:ph type="subTitle" idx="1"/>
          </p:nvPr>
        </p:nvSpPr>
        <p:spPr>
          <a:xfrm>
            <a:off x="467544" y="2708920"/>
            <a:ext cx="7818939" cy="2808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960"/>
              <a:buFont typeface="Calibri"/>
              <a:buChar char="-"/>
            </a:pPr>
            <a:r>
              <a:rPr lang="cs-CZ" sz="2960"/>
              <a:t>Pracujeme nejčastěji </a:t>
            </a:r>
            <a:endParaRPr/>
          </a:p>
          <a:p>
            <a:pPr marL="914400" lvl="1" indent="-457200" algn="l" rtl="0">
              <a:lnSpc>
                <a:spcPct val="90000"/>
              </a:lnSpc>
              <a:spcBef>
                <a:spcPts val="518"/>
              </a:spcBef>
              <a:spcAft>
                <a:spcPts val="0"/>
              </a:spcAft>
              <a:buClr>
                <a:srgbClr val="888888"/>
              </a:buClr>
              <a:buSzPts val="2590"/>
              <a:buFont typeface="Calibri"/>
              <a:buChar char="-"/>
            </a:pPr>
            <a:r>
              <a:rPr lang="cs-CZ" sz="2590"/>
              <a:t>se změnou, traumatem, zraněním</a:t>
            </a:r>
            <a:endParaRPr/>
          </a:p>
          <a:p>
            <a:pPr marL="914400" lvl="1" indent="-457200" algn="l" rtl="0">
              <a:lnSpc>
                <a:spcPct val="90000"/>
              </a:lnSpc>
              <a:spcBef>
                <a:spcPts val="518"/>
              </a:spcBef>
              <a:spcAft>
                <a:spcPts val="0"/>
              </a:spcAft>
              <a:buClr>
                <a:srgbClr val="888888"/>
              </a:buClr>
              <a:buSzPts val="2590"/>
              <a:buFont typeface="Calibri"/>
              <a:buChar char="-"/>
            </a:pPr>
            <a:r>
              <a:rPr lang="cs-CZ" sz="2590"/>
              <a:t>s informacemi</a:t>
            </a:r>
            <a:endParaRPr/>
          </a:p>
          <a:p>
            <a:pPr marL="914400" lvl="1" indent="-457200" algn="l" rtl="0">
              <a:lnSpc>
                <a:spcPct val="90000"/>
              </a:lnSpc>
              <a:spcBef>
                <a:spcPts val="518"/>
              </a:spcBef>
              <a:spcAft>
                <a:spcPts val="0"/>
              </a:spcAft>
              <a:buClr>
                <a:srgbClr val="888888"/>
              </a:buClr>
              <a:buSzPts val="2590"/>
              <a:buFont typeface="Calibri"/>
              <a:buChar char="-"/>
            </a:pPr>
            <a:r>
              <a:rPr lang="cs-CZ" sz="2590"/>
              <a:t>posilujeme kompenzační mechanismy</a:t>
            </a:r>
            <a:endParaRPr/>
          </a:p>
          <a:p>
            <a:pPr marL="914400" lvl="1" indent="-457200" algn="l" rtl="0">
              <a:lnSpc>
                <a:spcPct val="90000"/>
              </a:lnSpc>
              <a:spcBef>
                <a:spcPts val="518"/>
              </a:spcBef>
              <a:spcAft>
                <a:spcPts val="0"/>
              </a:spcAft>
              <a:buClr>
                <a:srgbClr val="888888"/>
              </a:buClr>
              <a:buSzPts val="2590"/>
              <a:buFont typeface="Calibri"/>
              <a:buChar char="-"/>
            </a:pPr>
            <a:r>
              <a:rPr lang="cs-CZ" sz="2590"/>
              <a:t>posilujeme komunikační dovednosti</a:t>
            </a:r>
            <a:endParaRPr/>
          </a:p>
          <a:p>
            <a:pPr marL="914400" lvl="1" indent="-457200" algn="l" rtl="0">
              <a:lnSpc>
                <a:spcPct val="90000"/>
              </a:lnSpc>
              <a:spcBef>
                <a:spcPts val="518"/>
              </a:spcBef>
              <a:spcAft>
                <a:spcPts val="0"/>
              </a:spcAft>
              <a:buClr>
                <a:srgbClr val="888888"/>
              </a:buClr>
              <a:buSzPts val="2590"/>
              <a:buFont typeface="Calibri"/>
              <a:buChar char="-"/>
            </a:pPr>
            <a:r>
              <a:rPr lang="cs-CZ" sz="2590"/>
              <a:t>s tématem pasti emoční blízkosti atd. </a:t>
            </a:r>
            <a:endParaRPr sz="2590"/>
          </a:p>
        </p:txBody>
      </p:sp>
      <p:pic>
        <p:nvPicPr>
          <p:cNvPr id="226" name="Google Shape;226;p27" descr="W:\PUBLICITA\VIZUÁLNÍ_IDENTITA\loga\OPZ\logo_OPZ_barevne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9632" y="404665"/>
            <a:ext cx="2808312" cy="657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78656" y="6093296"/>
            <a:ext cx="4503420" cy="556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2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05683" y="404666"/>
            <a:ext cx="651124" cy="657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2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12160" y="404664"/>
            <a:ext cx="1149474" cy="7200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8"/>
          <p:cNvSpPr txBox="1">
            <a:spLocks noGrp="1"/>
          </p:cNvSpPr>
          <p:nvPr>
            <p:ph type="ctrTitle"/>
          </p:nvPr>
        </p:nvSpPr>
        <p:spPr>
          <a:xfrm>
            <a:off x="323528" y="1340769"/>
            <a:ext cx="8568952" cy="100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cs-CZ" sz="3600"/>
              <a:t>Shrnutí – jak podporovat neformální péči tady a teď?</a:t>
            </a:r>
            <a:endParaRPr sz="3600"/>
          </a:p>
        </p:txBody>
      </p:sp>
      <p:sp>
        <p:nvSpPr>
          <p:cNvPr id="235" name="Google Shape;235;p28"/>
          <p:cNvSpPr txBox="1">
            <a:spLocks noGrp="1"/>
          </p:cNvSpPr>
          <p:nvPr>
            <p:ph type="subTitle" idx="1"/>
          </p:nvPr>
        </p:nvSpPr>
        <p:spPr>
          <a:xfrm>
            <a:off x="251520" y="2708920"/>
            <a:ext cx="8712968" cy="3312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760"/>
              <a:buFont typeface="Calibri"/>
              <a:buChar char="-"/>
            </a:pPr>
            <a:r>
              <a:rPr lang="cs-CZ" sz="1760" b="1"/>
              <a:t>Medializovat</a:t>
            </a:r>
            <a:r>
              <a:rPr lang="cs-CZ" sz="1760"/>
              <a:t> téma (mluvit, mluvit, psát, ukazovat….) , přijímat do centra pozornosti (společenské, politické, věcné)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352"/>
              </a:spcBef>
              <a:spcAft>
                <a:spcPts val="0"/>
              </a:spcAft>
              <a:buClr>
                <a:srgbClr val="888888"/>
              </a:buClr>
              <a:buSzPts val="1760"/>
              <a:buFont typeface="Calibri"/>
              <a:buChar char="-"/>
            </a:pPr>
            <a:r>
              <a:rPr lang="cs-CZ" sz="1760"/>
              <a:t>Mít </a:t>
            </a:r>
            <a:r>
              <a:rPr lang="cs-CZ" sz="1760" b="1"/>
              <a:t>relevantní a aktuální informace </a:t>
            </a:r>
            <a:r>
              <a:rPr lang="cs-CZ" sz="1760"/>
              <a:t>– průzkum terénu, aktuální data, mapování potřeb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352"/>
              </a:spcBef>
              <a:spcAft>
                <a:spcPts val="0"/>
              </a:spcAft>
              <a:buClr>
                <a:srgbClr val="888888"/>
              </a:buClr>
              <a:buSzPts val="1760"/>
              <a:buFont typeface="Calibri"/>
              <a:buChar char="-"/>
            </a:pPr>
            <a:r>
              <a:rPr lang="cs-CZ" sz="1760" b="1"/>
              <a:t>Síťovat stávající služby  </a:t>
            </a:r>
            <a:r>
              <a:rPr lang="cs-CZ" sz="1760"/>
              <a:t>(živé kontakty, spolupráce, SS, zdravotních atd…) 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352"/>
              </a:spcBef>
              <a:spcAft>
                <a:spcPts val="0"/>
              </a:spcAft>
              <a:buClr>
                <a:srgbClr val="888888"/>
              </a:buClr>
              <a:buSzPts val="1760"/>
              <a:buFont typeface="Calibri"/>
              <a:buChar char="-"/>
            </a:pPr>
            <a:r>
              <a:rPr lang="cs-CZ" sz="1760" b="1"/>
              <a:t>Podporovat/zřizovat/zvyšovat kapacitu </a:t>
            </a:r>
            <a:r>
              <a:rPr lang="cs-CZ" sz="1760"/>
              <a:t>potřebných terénních a ambulantních služeb, které podporují dobrou kvalitu života pečují jednotky v domácím prostředí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352"/>
              </a:spcBef>
              <a:spcAft>
                <a:spcPts val="0"/>
              </a:spcAft>
              <a:buClr>
                <a:srgbClr val="888888"/>
              </a:buClr>
              <a:buSzPts val="1760"/>
              <a:buFont typeface="Calibri"/>
              <a:buChar char="-"/>
            </a:pPr>
            <a:r>
              <a:rPr lang="cs-CZ" sz="1760" b="1"/>
              <a:t>Podporovat, komunikovat a realizovat sdílenou péči </a:t>
            </a:r>
            <a:r>
              <a:rPr lang="cs-CZ" sz="1760"/>
              <a:t>(změna paradigmatu a myšlení o poskytovaných službách, jaké tím získává systém a klient výhody…)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352"/>
              </a:spcBef>
              <a:spcAft>
                <a:spcPts val="0"/>
              </a:spcAft>
              <a:buClr>
                <a:srgbClr val="888888"/>
              </a:buClr>
              <a:buSzPts val="1760"/>
              <a:buFont typeface="Calibri"/>
              <a:buChar char="-"/>
            </a:pPr>
            <a:r>
              <a:rPr lang="cs-CZ" sz="1760" b="1"/>
              <a:t>Alokovat finanční zdroje na potřebné služby pro pečující </a:t>
            </a:r>
            <a:r>
              <a:rPr lang="cs-CZ" sz="1760"/>
              <a:t>(edukace, podpora, nové druhy služeb atd.) 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352"/>
              </a:spcBef>
              <a:spcAft>
                <a:spcPts val="0"/>
              </a:spcAft>
              <a:buClr>
                <a:srgbClr val="888888"/>
              </a:buClr>
              <a:buSzPts val="1760"/>
              <a:buFont typeface="Calibri"/>
              <a:buChar char="-"/>
            </a:pPr>
            <a:r>
              <a:rPr lang="cs-CZ" sz="1760"/>
              <a:t>Tlačit na </a:t>
            </a:r>
            <a:r>
              <a:rPr lang="cs-CZ" sz="1760" b="1"/>
              <a:t>legislativní změny</a:t>
            </a:r>
            <a:r>
              <a:rPr lang="cs-CZ" sz="1760"/>
              <a:t>! (změna podmínky krátkodobého ošetřovného pro onko pacienty, komplexní změna systému)</a:t>
            </a:r>
            <a:endParaRPr sz="1760"/>
          </a:p>
        </p:txBody>
      </p:sp>
      <p:pic>
        <p:nvPicPr>
          <p:cNvPr id="236" name="Google Shape;236;p28" descr="W:\PUBLICITA\VIZUÁLNÍ_IDENTITA\loga\OPZ\logo_OPZ_barevne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9632" y="404665"/>
            <a:ext cx="2808312" cy="657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78656" y="6093296"/>
            <a:ext cx="4503420" cy="556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05683" y="404666"/>
            <a:ext cx="651124" cy="657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2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12160" y="404664"/>
            <a:ext cx="1149474" cy="7200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 txBox="1">
            <a:spLocks noGrp="1"/>
          </p:cNvSpPr>
          <p:nvPr>
            <p:ph type="ctrTitle"/>
          </p:nvPr>
        </p:nvSpPr>
        <p:spPr>
          <a:xfrm>
            <a:off x="683568" y="1340768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/>
              <a:t>Úvodem - kdo jsme?</a:t>
            </a:r>
            <a:endParaRPr/>
          </a:p>
        </p:txBody>
      </p:sp>
      <p:sp>
        <p:nvSpPr>
          <p:cNvPr id="95" name="Google Shape;95;p14"/>
          <p:cNvSpPr txBox="1">
            <a:spLocks noGrp="1"/>
          </p:cNvSpPr>
          <p:nvPr>
            <p:ph type="subTitle" idx="1"/>
          </p:nvPr>
        </p:nvSpPr>
        <p:spPr>
          <a:xfrm>
            <a:off x="251520" y="2564904"/>
            <a:ext cx="8430556" cy="3528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25"/>
              <a:buFont typeface="Calibri"/>
              <a:buChar char="-"/>
            </a:pPr>
            <a:r>
              <a:rPr lang="cs-CZ" sz="1625"/>
              <a:t>NNO s 19-ti letou historií</a:t>
            </a:r>
            <a:endParaRPr/>
          </a:p>
          <a:p>
            <a:pPr marL="457200" lvl="0" indent="-354012" algn="l" rtl="0">
              <a:lnSpc>
                <a:spcPct val="80000"/>
              </a:lnSpc>
              <a:spcBef>
                <a:spcPts val="325"/>
              </a:spcBef>
              <a:spcAft>
                <a:spcPts val="0"/>
              </a:spcAft>
              <a:buClr>
                <a:srgbClr val="888888"/>
              </a:buClr>
              <a:buSzPts val="1625"/>
              <a:buFont typeface="Calibri"/>
              <a:buNone/>
            </a:pPr>
            <a:endParaRPr sz="1625"/>
          </a:p>
          <a:p>
            <a:pPr marL="457200" lvl="0" indent="-457200" algn="l" rtl="0">
              <a:lnSpc>
                <a:spcPct val="80000"/>
              </a:lnSpc>
              <a:spcBef>
                <a:spcPts val="325"/>
              </a:spcBef>
              <a:spcAft>
                <a:spcPts val="0"/>
              </a:spcAft>
              <a:buClr>
                <a:srgbClr val="888888"/>
              </a:buClr>
              <a:buSzPts val="1625"/>
              <a:buFont typeface="Calibri"/>
              <a:buChar char="-"/>
            </a:pPr>
            <a:r>
              <a:rPr lang="cs-CZ" sz="1625"/>
              <a:t>Věnujeme se </a:t>
            </a:r>
            <a:endParaRPr/>
          </a:p>
          <a:p>
            <a:pPr marL="914400" lvl="1" indent="-457200" algn="l" rtl="0">
              <a:lnSpc>
                <a:spcPct val="80000"/>
              </a:lnSpc>
              <a:spcBef>
                <a:spcPts val="325"/>
              </a:spcBef>
              <a:spcAft>
                <a:spcPts val="0"/>
              </a:spcAft>
              <a:buClr>
                <a:srgbClr val="888888"/>
              </a:buClr>
              <a:buSzPts val="1625"/>
              <a:buFont typeface="Calibri"/>
              <a:buChar char="-"/>
            </a:pPr>
            <a:r>
              <a:rPr lang="cs-CZ" sz="1625"/>
              <a:t>Edukaci (kurzy, nácviky) práci s informacemi (</a:t>
            </a:r>
            <a:r>
              <a:rPr lang="cs-CZ" sz="1625" u="sng">
                <a:solidFill>
                  <a:schemeClr val="hlink"/>
                </a:solidFill>
                <a:hlinkClick r:id="rId3"/>
              </a:rPr>
              <a:t>www.alfabet.cz</a:t>
            </a:r>
            <a:r>
              <a:rPr lang="cs-CZ" sz="1625"/>
              <a:t> ) a provozujeme specializovanou poradnu pro dlouhodobě pečující osoby – psychoterapeutická pomoc </a:t>
            </a:r>
            <a:endParaRPr/>
          </a:p>
          <a:p>
            <a:pPr marL="914400" lvl="1" indent="-457200" algn="l" rtl="0">
              <a:lnSpc>
                <a:spcPct val="80000"/>
              </a:lnSpc>
              <a:spcBef>
                <a:spcPts val="325"/>
              </a:spcBef>
              <a:spcAft>
                <a:spcPts val="0"/>
              </a:spcAft>
              <a:buClr>
                <a:srgbClr val="888888"/>
              </a:buClr>
              <a:buSzPts val="1625"/>
              <a:buFont typeface="Calibri"/>
              <a:buChar char="-"/>
            </a:pPr>
            <a:r>
              <a:rPr lang="cs-CZ" sz="1625"/>
              <a:t>Pořádáme psychorehabilitační pobyty pro celé rodiny – práce s celým rodinným systémem </a:t>
            </a:r>
            <a:endParaRPr sz="1625"/>
          </a:p>
          <a:p>
            <a:pPr marL="914400" lvl="1" indent="-457200" algn="l" rtl="0">
              <a:lnSpc>
                <a:spcPct val="80000"/>
              </a:lnSpc>
              <a:spcBef>
                <a:spcPts val="325"/>
              </a:spcBef>
              <a:spcAft>
                <a:spcPts val="0"/>
              </a:spcAft>
              <a:buClr>
                <a:srgbClr val="888888"/>
              </a:buClr>
              <a:buSzPts val="1625"/>
              <a:buFont typeface="Calibri"/>
              <a:buChar char="-"/>
            </a:pPr>
            <a:r>
              <a:rPr lang="cs-CZ" sz="1625"/>
              <a:t>Pracujeme s rodiči dětí/mladistvých a dospělých osob se ZP, osoby pečující o nemocné partnery a seniorní rodiče,   </a:t>
            </a:r>
            <a:endParaRPr sz="1625"/>
          </a:p>
          <a:p>
            <a:pPr marL="914400" lvl="1" indent="-354012" algn="l" rtl="0">
              <a:lnSpc>
                <a:spcPct val="80000"/>
              </a:lnSpc>
              <a:spcBef>
                <a:spcPts val="325"/>
              </a:spcBef>
              <a:spcAft>
                <a:spcPts val="0"/>
              </a:spcAft>
              <a:buClr>
                <a:srgbClr val="888888"/>
              </a:buClr>
              <a:buSzPts val="1625"/>
              <a:buFont typeface="Calibri"/>
              <a:buNone/>
            </a:pPr>
            <a:endParaRPr sz="1625"/>
          </a:p>
          <a:p>
            <a:pPr marL="914400" lvl="1" indent="-457200" algn="l" rtl="0">
              <a:lnSpc>
                <a:spcPct val="80000"/>
              </a:lnSpc>
              <a:spcBef>
                <a:spcPts val="325"/>
              </a:spcBef>
              <a:spcAft>
                <a:spcPts val="0"/>
              </a:spcAft>
              <a:buClr>
                <a:srgbClr val="888888"/>
              </a:buClr>
              <a:buSzPts val="1625"/>
              <a:buFont typeface="Calibri"/>
              <a:buChar char="-"/>
            </a:pPr>
            <a:r>
              <a:rPr lang="cs-CZ" sz="1625"/>
              <a:t>Doplňujeme a rozšiřujeme služby poskytovatelů SS a návazných služeb  </a:t>
            </a:r>
            <a:endParaRPr/>
          </a:p>
          <a:p>
            <a:pPr marL="914400" lvl="1" indent="-457200" algn="l" rtl="0">
              <a:lnSpc>
                <a:spcPct val="80000"/>
              </a:lnSpc>
              <a:spcBef>
                <a:spcPts val="325"/>
              </a:spcBef>
              <a:spcAft>
                <a:spcPts val="0"/>
              </a:spcAft>
              <a:buClr>
                <a:srgbClr val="888888"/>
              </a:buClr>
              <a:buSzPts val="1625"/>
              <a:buFont typeface="Calibri"/>
              <a:buChar char="-"/>
            </a:pPr>
            <a:r>
              <a:rPr lang="cs-CZ" sz="1625"/>
              <a:t>Jeden ze zakladatelů neformální platformy </a:t>
            </a:r>
            <a:endParaRPr sz="1625"/>
          </a:p>
          <a:p>
            <a:pPr marL="0" lvl="0" indent="0" algn="l" rtl="0">
              <a:lnSpc>
                <a:spcPct val="80000"/>
              </a:lnSpc>
              <a:spcBef>
                <a:spcPts val="208"/>
              </a:spcBef>
              <a:spcAft>
                <a:spcPts val="0"/>
              </a:spcAft>
              <a:buClr>
                <a:srgbClr val="888888"/>
              </a:buClr>
              <a:buSzPts val="1040"/>
              <a:buNone/>
            </a:pPr>
            <a:r>
              <a:rPr lang="cs-CZ" sz="1040"/>
              <a:t> </a:t>
            </a:r>
            <a:endParaRPr sz="1040"/>
          </a:p>
          <a:p>
            <a:pPr marL="0" lvl="0" indent="0" algn="ctr" rtl="0">
              <a:lnSpc>
                <a:spcPct val="80000"/>
              </a:lnSpc>
              <a:spcBef>
                <a:spcPts val="208"/>
              </a:spcBef>
              <a:spcAft>
                <a:spcPts val="0"/>
              </a:spcAft>
              <a:buClr>
                <a:srgbClr val="888888"/>
              </a:buClr>
              <a:buSzPts val="1040"/>
              <a:buNone/>
            </a:pPr>
            <a:endParaRPr sz="1040"/>
          </a:p>
        </p:txBody>
      </p:sp>
      <p:pic>
        <p:nvPicPr>
          <p:cNvPr id="96" name="Google Shape;96;p14" descr="W:\PUBLICITA\VIZUÁLNÍ_IDENTITA\loga\OPZ\logo_OPZ_barevne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59632" y="404665"/>
            <a:ext cx="2808312" cy="657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78656" y="6093296"/>
            <a:ext cx="4503420" cy="556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05683" y="404666"/>
            <a:ext cx="651124" cy="657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012160" y="404664"/>
            <a:ext cx="1149474" cy="7200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5"/>
          <p:cNvSpPr txBox="1">
            <a:spLocks noGrp="1"/>
          </p:cNvSpPr>
          <p:nvPr>
            <p:ph type="ctrTitle"/>
          </p:nvPr>
        </p:nvSpPr>
        <p:spPr>
          <a:xfrm>
            <a:off x="179512" y="1556792"/>
            <a:ext cx="8784976" cy="125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cs-CZ" sz="3959"/>
              <a:t>Stručná charakteristika neformální péče </a:t>
            </a:r>
            <a:endParaRPr sz="3959"/>
          </a:p>
        </p:txBody>
      </p:sp>
      <p:sp>
        <p:nvSpPr>
          <p:cNvPr id="105" name="Google Shape;105;p15"/>
          <p:cNvSpPr txBox="1">
            <a:spLocks noGrp="1"/>
          </p:cNvSpPr>
          <p:nvPr>
            <p:ph type="subTitle" idx="1"/>
          </p:nvPr>
        </p:nvSpPr>
        <p:spPr>
          <a:xfrm>
            <a:off x="1371600" y="2564904"/>
            <a:ext cx="7310476" cy="3096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496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40"/>
              <a:buFont typeface="Calibri"/>
              <a:buNone/>
            </a:pPr>
            <a:endParaRPr sz="2240"/>
          </a:p>
          <a:p>
            <a:pPr marL="0" lvl="0" indent="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rgbClr val="888888"/>
              </a:buClr>
              <a:buSzPts val="2240"/>
              <a:buNone/>
            </a:pPr>
            <a:r>
              <a:rPr lang="cs-CZ" sz="2240"/>
              <a:t>-péče poskytovaná osobou blízkou v domácím prostředí „klienta“ mimo standardy a pravidla poskytování SS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rgbClr val="888888"/>
              </a:buClr>
              <a:buSzPts val="2240"/>
              <a:buFont typeface="Calibri"/>
              <a:buChar char="-"/>
            </a:pPr>
            <a:r>
              <a:rPr lang="cs-CZ" sz="2240"/>
              <a:t>Umožňuje osobě se specifickými potřebami co nejdelší pobyt v domácím prostředí    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rgbClr val="888888"/>
              </a:buClr>
              <a:buSzPts val="2240"/>
              <a:buFont typeface="Calibri"/>
              <a:buChar char="-"/>
            </a:pPr>
            <a:r>
              <a:rPr lang="cs-CZ" sz="2240"/>
              <a:t>Opřena o hodnoty blízké sounáležitosti 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rgbClr val="888888"/>
              </a:buClr>
              <a:buSzPts val="2240"/>
              <a:buFont typeface="Calibri"/>
              <a:buChar char="-"/>
            </a:pPr>
            <a:r>
              <a:rPr lang="cs-CZ" sz="2240"/>
              <a:t>Neformální pečující může být „laik“, nevykonává tuto činnost jako svoji primární profesi </a:t>
            </a:r>
            <a:endParaRPr/>
          </a:p>
          <a:p>
            <a:pPr marL="457200" lvl="0" indent="-31496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rgbClr val="888888"/>
              </a:buClr>
              <a:buSzPts val="2240"/>
              <a:buFont typeface="Calibri"/>
              <a:buNone/>
            </a:pPr>
            <a:endParaRPr sz="2240"/>
          </a:p>
          <a:p>
            <a:pPr marL="0" lvl="0" indent="0" algn="ctr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rgbClr val="888888"/>
              </a:buClr>
              <a:buSzPts val="2240"/>
              <a:buNone/>
            </a:pPr>
            <a:endParaRPr sz="2240"/>
          </a:p>
        </p:txBody>
      </p:sp>
      <p:pic>
        <p:nvPicPr>
          <p:cNvPr id="106" name="Google Shape;106;p15" descr="W:\PUBLICITA\VIZUÁLNÍ_IDENTITA\loga\OPZ\logo_OPZ_barevne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9632" y="404665"/>
            <a:ext cx="2808312" cy="657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78656" y="6093296"/>
            <a:ext cx="4503420" cy="556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05683" y="404666"/>
            <a:ext cx="651124" cy="657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12160" y="404664"/>
            <a:ext cx="1149474" cy="7200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6"/>
          <p:cNvSpPr txBox="1">
            <a:spLocks noGrp="1"/>
          </p:cNvSpPr>
          <p:nvPr>
            <p:ph type="ctrTitle"/>
          </p:nvPr>
        </p:nvSpPr>
        <p:spPr>
          <a:xfrm>
            <a:off x="683568" y="1484785"/>
            <a:ext cx="8208912" cy="100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cs-CZ" sz="3600"/>
              <a:t>Cílové skupiny neformální péče </a:t>
            </a:r>
            <a:endParaRPr sz="3600"/>
          </a:p>
        </p:txBody>
      </p:sp>
      <p:sp>
        <p:nvSpPr>
          <p:cNvPr id="115" name="Google Shape;115;p16"/>
          <p:cNvSpPr txBox="1">
            <a:spLocks noGrp="1"/>
          </p:cNvSpPr>
          <p:nvPr>
            <p:ph type="subTitle" idx="1"/>
          </p:nvPr>
        </p:nvSpPr>
        <p:spPr>
          <a:xfrm>
            <a:off x="1371600" y="2564904"/>
            <a:ext cx="7310476" cy="2664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254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rPr lang="cs-CZ"/>
              <a:t>- Jedná se o cílové skupiny charakterizující nejrůznější životní situace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rPr lang="cs-CZ"/>
              <a:t>- Počátek až konec života (různé životní situace) – generování potřeb 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endParaRPr/>
          </a:p>
        </p:txBody>
      </p:sp>
      <p:pic>
        <p:nvPicPr>
          <p:cNvPr id="116" name="Google Shape;116;p16" descr="W:\PUBLICITA\VIZUÁLNÍ_IDENTITA\loga\OPZ\logo_OPZ_barevne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9632" y="404665"/>
            <a:ext cx="2808312" cy="657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78656" y="6093296"/>
            <a:ext cx="4503420" cy="556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05683" y="404666"/>
            <a:ext cx="651124" cy="657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12160" y="404664"/>
            <a:ext cx="1149474" cy="7200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ctrTitle"/>
          </p:nvPr>
        </p:nvSpPr>
        <p:spPr>
          <a:xfrm>
            <a:off x="683568" y="1340768"/>
            <a:ext cx="8208912" cy="1080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cs-CZ" sz="3600"/>
              <a:t>Primární potřeby neformálních pečujících  </a:t>
            </a:r>
            <a:endParaRPr sz="3600"/>
          </a:p>
        </p:txBody>
      </p:sp>
      <p:sp>
        <p:nvSpPr>
          <p:cNvPr id="125" name="Google Shape;125;p17"/>
          <p:cNvSpPr txBox="1">
            <a:spLocks noGrp="1"/>
          </p:cNvSpPr>
          <p:nvPr>
            <p:ph type="subTitle" idx="1"/>
          </p:nvPr>
        </p:nvSpPr>
        <p:spPr>
          <a:xfrm>
            <a:off x="1371600" y="2564904"/>
            <a:ext cx="7310476" cy="288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496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40"/>
              <a:buFont typeface="Calibri"/>
              <a:buNone/>
            </a:pPr>
            <a:endParaRPr sz="2240"/>
          </a:p>
          <a:p>
            <a:pPr marL="0" lvl="0" indent="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rgbClr val="888888"/>
              </a:buClr>
              <a:buSzPts val="2240"/>
              <a:buNone/>
            </a:pPr>
            <a:r>
              <a:rPr lang="cs-CZ" sz="2240"/>
              <a:t>-     Srozumitelné a ověřené informace, práce s nimi 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rgbClr val="888888"/>
              </a:buClr>
              <a:buSzPts val="2240"/>
              <a:buFont typeface="Calibri"/>
              <a:buChar char="-"/>
            </a:pPr>
            <a:r>
              <a:rPr lang="cs-CZ" sz="2240"/>
              <a:t>Operativní zaučení/zaučování se péči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rgbClr val="888888"/>
              </a:buClr>
              <a:buSzPts val="2240"/>
              <a:buFont typeface="Calibri"/>
              <a:buChar char="-"/>
            </a:pPr>
            <a:r>
              <a:rPr lang="cs-CZ" sz="2240"/>
              <a:t>Potřebné pomůcky umožňující pečovat doma 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rgbClr val="888888"/>
              </a:buClr>
              <a:buSzPts val="2240"/>
              <a:buFont typeface="Calibri"/>
              <a:buChar char="-"/>
            </a:pPr>
            <a:r>
              <a:rPr lang="cs-CZ" sz="2240"/>
              <a:t>Terénní a ambulantní služby (kombinace péče, úlevové služby atd.)</a:t>
            </a:r>
            <a:endParaRPr sz="2240"/>
          </a:p>
          <a:p>
            <a:pPr marL="457200" lvl="0" indent="-45720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rgbClr val="888888"/>
              </a:buClr>
              <a:buSzPts val="2240"/>
              <a:buFont typeface="Calibri"/>
              <a:buChar char="-"/>
            </a:pPr>
            <a:r>
              <a:rPr lang="cs-CZ" sz="2240"/>
              <a:t>Podpora pečujícího a celé rodiny </a:t>
            </a:r>
            <a:endParaRPr sz="2240"/>
          </a:p>
          <a:p>
            <a:pPr marL="0" lvl="0" indent="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rgbClr val="888888"/>
              </a:buClr>
              <a:buSzPts val="2240"/>
              <a:buNone/>
            </a:pPr>
            <a:r>
              <a:rPr lang="cs-CZ" sz="2240"/>
              <a:t>(</a:t>
            </a:r>
            <a:r>
              <a:rPr lang="cs-CZ" sz="2240" i="1"/>
              <a:t>příklad: narodí se dítě se ZP, babička po mrtvici</a:t>
            </a:r>
            <a:r>
              <a:rPr lang="cs-CZ" sz="2240"/>
              <a:t>)  </a:t>
            </a:r>
            <a:endParaRPr/>
          </a:p>
          <a:p>
            <a:pPr marL="0" lvl="0" indent="0" algn="ctr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rgbClr val="888888"/>
              </a:buClr>
              <a:buSzPts val="2240"/>
              <a:buNone/>
            </a:pPr>
            <a:endParaRPr sz="2240"/>
          </a:p>
        </p:txBody>
      </p:sp>
      <p:pic>
        <p:nvPicPr>
          <p:cNvPr id="126" name="Google Shape;126;p17" descr="W:\PUBLICITA\VIZUÁLNÍ_IDENTITA\loga\OPZ\logo_OPZ_barevne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9632" y="404665"/>
            <a:ext cx="2808312" cy="657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78656" y="6093296"/>
            <a:ext cx="4503420" cy="556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05683" y="404666"/>
            <a:ext cx="651124" cy="657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12160" y="404664"/>
            <a:ext cx="1149474" cy="7200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8"/>
          <p:cNvSpPr txBox="1">
            <a:spLocks noGrp="1"/>
          </p:cNvSpPr>
          <p:nvPr>
            <p:ph type="ctrTitle"/>
          </p:nvPr>
        </p:nvSpPr>
        <p:spPr>
          <a:xfrm>
            <a:off x="251520" y="1484783"/>
            <a:ext cx="8712968" cy="1080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cs-CZ" sz="3600"/>
              <a:t>Sekundární potřeby neformálních pečujících   </a:t>
            </a:r>
            <a:endParaRPr sz="3600"/>
          </a:p>
        </p:txBody>
      </p:sp>
      <p:sp>
        <p:nvSpPr>
          <p:cNvPr id="135" name="Google Shape;135;p18"/>
          <p:cNvSpPr txBox="1">
            <a:spLocks noGrp="1"/>
          </p:cNvSpPr>
          <p:nvPr>
            <p:ph type="subTitle" idx="1"/>
          </p:nvPr>
        </p:nvSpPr>
        <p:spPr>
          <a:xfrm>
            <a:off x="1371600" y="2564904"/>
            <a:ext cx="7310476" cy="2448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28448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720"/>
              <a:buFont typeface="Calibri"/>
              <a:buNone/>
            </a:pPr>
            <a:endParaRPr sz="2720"/>
          </a:p>
          <a:p>
            <a:pPr marL="0" lvl="0" indent="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rgbClr val="888888"/>
              </a:buClr>
              <a:buSzPts val="2720"/>
              <a:buNone/>
            </a:pPr>
            <a:r>
              <a:rPr lang="cs-CZ" sz="2720"/>
              <a:t>-    Společenské uznání statusu pečujícího  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rgbClr val="888888"/>
              </a:buClr>
              <a:buSzPts val="2720"/>
              <a:buFont typeface="Calibri"/>
              <a:buChar char="-"/>
            </a:pPr>
            <a:r>
              <a:rPr lang="cs-CZ" sz="2720"/>
              <a:t>Finanční zabezpečení 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rgbClr val="888888"/>
              </a:buClr>
              <a:buSzPts val="2720"/>
              <a:buFont typeface="Calibri"/>
              <a:buChar char="-"/>
            </a:pPr>
            <a:r>
              <a:rPr lang="cs-CZ" sz="2720"/>
              <a:t>Podpora a pomoc  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rgbClr val="888888"/>
              </a:buClr>
              <a:buSzPts val="2720"/>
              <a:buFont typeface="Calibri"/>
              <a:buChar char="-"/>
            </a:pPr>
            <a:r>
              <a:rPr lang="cs-CZ" sz="2720"/>
              <a:t>Dostatečná kapacita terénních a ambulantních služby atd. (</a:t>
            </a:r>
            <a:r>
              <a:rPr lang="cs-CZ" sz="1870" i="1"/>
              <a:t>více další příspěvek)</a:t>
            </a:r>
            <a:endParaRPr sz="1870" i="1"/>
          </a:p>
          <a:p>
            <a:pPr marL="0" lvl="0" indent="0" algn="ctr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rgbClr val="888888"/>
              </a:buClr>
              <a:buSzPts val="2720"/>
              <a:buNone/>
            </a:pPr>
            <a:endParaRPr sz="2720"/>
          </a:p>
        </p:txBody>
      </p:sp>
      <p:pic>
        <p:nvPicPr>
          <p:cNvPr id="136" name="Google Shape;136;p18" descr="W:\PUBLICITA\VIZUÁLNÍ_IDENTITA\loga\OPZ\logo_OPZ_barevne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9632" y="404665"/>
            <a:ext cx="2808312" cy="657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78656" y="6093296"/>
            <a:ext cx="4503420" cy="556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05683" y="404666"/>
            <a:ext cx="651124" cy="657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12160" y="404664"/>
            <a:ext cx="1149474" cy="7200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9"/>
          <p:cNvSpPr txBox="1">
            <a:spLocks noGrp="1"/>
          </p:cNvSpPr>
          <p:nvPr>
            <p:ph type="ctrTitle"/>
          </p:nvPr>
        </p:nvSpPr>
        <p:spPr>
          <a:xfrm>
            <a:off x="683568" y="1340769"/>
            <a:ext cx="7998508" cy="1296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cs-CZ" sz="3600"/>
              <a:t>Neformální péče z hlediska výkonu </a:t>
            </a:r>
            <a:endParaRPr sz="3600"/>
          </a:p>
        </p:txBody>
      </p:sp>
      <p:sp>
        <p:nvSpPr>
          <p:cNvPr id="145" name="Google Shape;145;p19"/>
          <p:cNvSpPr txBox="1">
            <a:spLocks noGrp="1"/>
          </p:cNvSpPr>
          <p:nvPr>
            <p:ph type="subTitle" idx="1"/>
          </p:nvPr>
        </p:nvSpPr>
        <p:spPr>
          <a:xfrm>
            <a:off x="1371600" y="2564904"/>
            <a:ext cx="7310476" cy="288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720"/>
              <a:buNone/>
            </a:pPr>
            <a:endParaRPr sz="2720"/>
          </a:p>
          <a:p>
            <a:pPr marL="457200" lvl="0" indent="-45720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rgbClr val="888888"/>
              </a:buClr>
              <a:buSzPts val="2720"/>
              <a:buFont typeface="Calibri"/>
              <a:buChar char="-"/>
            </a:pPr>
            <a:r>
              <a:rPr lang="cs-CZ" sz="2720"/>
              <a:t>Domácí prostředí klienta/pečujícího 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rgbClr val="888888"/>
              </a:buClr>
              <a:buSzPts val="2720"/>
              <a:buFont typeface="Calibri"/>
              <a:buChar char="-"/>
            </a:pPr>
            <a:r>
              <a:rPr lang="cs-CZ" sz="2720"/>
              <a:t>Kombinace zdravotnickém zařízení/sociální služby – neformální pečující </a:t>
            </a:r>
            <a:endParaRPr/>
          </a:p>
          <a:p>
            <a:pPr marL="457200" lvl="0" indent="-28448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rgbClr val="888888"/>
              </a:buClr>
              <a:buSzPts val="2720"/>
              <a:buFont typeface="Calibri"/>
              <a:buNone/>
            </a:pPr>
            <a:endParaRPr sz="2720"/>
          </a:p>
          <a:p>
            <a:pPr marL="0" lvl="0" indent="0" algn="l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rgbClr val="888888"/>
              </a:buClr>
              <a:buSzPts val="2720"/>
              <a:buNone/>
            </a:pPr>
            <a:r>
              <a:rPr lang="cs-CZ" sz="2720"/>
              <a:t>(</a:t>
            </a:r>
            <a:r>
              <a:rPr lang="cs-CZ" sz="2720" i="1"/>
              <a:t>příklad: generující životní situace dítě se ZP/ babička po mrtvici</a:t>
            </a:r>
            <a:r>
              <a:rPr lang="cs-CZ" sz="2720"/>
              <a:t>)</a:t>
            </a:r>
            <a:endParaRPr sz="2720"/>
          </a:p>
          <a:p>
            <a:pPr marL="0" lvl="0" indent="0" algn="ctr" rtl="0">
              <a:lnSpc>
                <a:spcPct val="80000"/>
              </a:lnSpc>
              <a:spcBef>
                <a:spcPts val="544"/>
              </a:spcBef>
              <a:spcAft>
                <a:spcPts val="0"/>
              </a:spcAft>
              <a:buClr>
                <a:srgbClr val="888888"/>
              </a:buClr>
              <a:buSzPts val="2720"/>
              <a:buNone/>
            </a:pPr>
            <a:endParaRPr sz="2720"/>
          </a:p>
        </p:txBody>
      </p:sp>
      <p:pic>
        <p:nvPicPr>
          <p:cNvPr id="146" name="Google Shape;146;p19" descr="W:\PUBLICITA\VIZUÁLNÍ_IDENTITA\loga\OPZ\logo_OPZ_barevne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9632" y="404665"/>
            <a:ext cx="2808312" cy="657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78656" y="6093296"/>
            <a:ext cx="4503420" cy="556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05683" y="404666"/>
            <a:ext cx="651124" cy="657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12160" y="404664"/>
            <a:ext cx="1149474" cy="7200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0"/>
          <p:cNvSpPr txBox="1">
            <a:spLocks noGrp="1"/>
          </p:cNvSpPr>
          <p:nvPr>
            <p:ph type="ctrTitle"/>
          </p:nvPr>
        </p:nvSpPr>
        <p:spPr>
          <a:xfrm>
            <a:off x="683568" y="1484783"/>
            <a:ext cx="7772400" cy="720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cs-CZ" sz="3600"/>
              <a:t>Co je nyní důležité v oblasti NP? </a:t>
            </a:r>
            <a:endParaRPr sz="3600"/>
          </a:p>
        </p:txBody>
      </p:sp>
      <p:sp>
        <p:nvSpPr>
          <p:cNvPr id="155" name="Google Shape;155;p20"/>
          <p:cNvSpPr txBox="1">
            <a:spLocks noGrp="1"/>
          </p:cNvSpPr>
          <p:nvPr>
            <p:ph type="subTitle" idx="1"/>
          </p:nvPr>
        </p:nvSpPr>
        <p:spPr>
          <a:xfrm>
            <a:off x="976007" y="2276872"/>
            <a:ext cx="7310476" cy="3168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40"/>
              <a:buNone/>
            </a:pPr>
            <a:endParaRPr sz="2240"/>
          </a:p>
          <a:p>
            <a:pPr marL="457200" lvl="0" indent="-45720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rgbClr val="888888"/>
              </a:buClr>
              <a:buSzPts val="2240"/>
              <a:buFont typeface="Calibri"/>
              <a:buChar char="-"/>
            </a:pPr>
            <a:r>
              <a:rPr lang="cs-CZ" sz="2240" b="1"/>
              <a:t>Pečující nejsou cílovou skupinou </a:t>
            </a:r>
            <a:r>
              <a:rPr lang="cs-CZ" sz="2240"/>
              <a:t>žádné existující služby a tudíž nejsou směrovány finance na platbu potřebných podpůrných služeb  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rgbClr val="888888"/>
              </a:buClr>
              <a:buSzPts val="2240"/>
              <a:buFont typeface="Calibri"/>
              <a:buChar char="-"/>
            </a:pPr>
            <a:r>
              <a:rPr lang="cs-CZ" sz="2240" b="1"/>
              <a:t>Vždy se mění celý rodinný systém </a:t>
            </a:r>
            <a:r>
              <a:rPr lang="cs-CZ" sz="2240"/>
              <a:t>a dopadá na všechny členy rodiny  (</a:t>
            </a:r>
            <a:r>
              <a:rPr lang="cs-CZ" sz="2240" i="1"/>
              <a:t>komplexní podpora</a:t>
            </a:r>
            <a:r>
              <a:rPr lang="cs-CZ" sz="2240"/>
              <a:t>)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rgbClr val="888888"/>
              </a:buClr>
              <a:buSzPts val="2240"/>
              <a:buFont typeface="Calibri"/>
              <a:buChar char="-"/>
            </a:pPr>
            <a:r>
              <a:rPr lang="cs-CZ" sz="2240" b="1"/>
              <a:t> Náročnost kloubení péče </a:t>
            </a:r>
            <a:r>
              <a:rPr lang="cs-CZ" sz="2240"/>
              <a:t>a případného výkonu práce (</a:t>
            </a:r>
            <a:r>
              <a:rPr lang="cs-CZ" sz="2240" i="1"/>
              <a:t>přizpůsobení práce</a:t>
            </a:r>
            <a:r>
              <a:rPr lang="cs-CZ" sz="2240"/>
              <a:t>)</a:t>
            </a:r>
            <a:endParaRPr/>
          </a:p>
          <a:p>
            <a:pPr marL="457200" lvl="0" indent="-45720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rgbClr val="888888"/>
              </a:buClr>
              <a:buSzPts val="2240"/>
              <a:buFont typeface="Calibri"/>
              <a:buChar char="-"/>
            </a:pPr>
            <a:r>
              <a:rPr lang="cs-CZ" sz="2240" b="1"/>
              <a:t>Posílení zdravých vyrovnávacích strategií pečujícího </a:t>
            </a:r>
            <a:r>
              <a:rPr lang="cs-CZ" sz="2240"/>
              <a:t>(</a:t>
            </a:r>
            <a:r>
              <a:rPr lang="cs-CZ" sz="2240" i="1"/>
              <a:t>psychosociální podpora a pomoc</a:t>
            </a:r>
            <a:r>
              <a:rPr lang="cs-CZ" sz="2240"/>
              <a:t>)   </a:t>
            </a:r>
            <a:endParaRPr/>
          </a:p>
          <a:p>
            <a:pPr marL="457200" lvl="0" indent="-31496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rgbClr val="888888"/>
              </a:buClr>
              <a:buSzPts val="2240"/>
              <a:buFont typeface="Calibri"/>
              <a:buNone/>
            </a:pPr>
            <a:endParaRPr sz="2240"/>
          </a:p>
          <a:p>
            <a:pPr marL="0" lvl="0" indent="0" algn="ctr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rgbClr val="888888"/>
              </a:buClr>
              <a:buSzPts val="2240"/>
              <a:buNone/>
            </a:pPr>
            <a:endParaRPr sz="2240"/>
          </a:p>
        </p:txBody>
      </p:sp>
      <p:pic>
        <p:nvPicPr>
          <p:cNvPr id="156" name="Google Shape;156;p20" descr="W:\PUBLICITA\VIZUÁLNÍ_IDENTITA\loga\OPZ\logo_OPZ_barevne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9632" y="404665"/>
            <a:ext cx="2808312" cy="657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78656" y="6093296"/>
            <a:ext cx="4503420" cy="556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05683" y="404666"/>
            <a:ext cx="651124" cy="657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12160" y="404664"/>
            <a:ext cx="1149474" cy="7200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1"/>
          <p:cNvSpPr txBox="1">
            <a:spLocks noGrp="1"/>
          </p:cNvSpPr>
          <p:nvPr>
            <p:ph type="ctrTitle"/>
          </p:nvPr>
        </p:nvSpPr>
        <p:spPr>
          <a:xfrm>
            <a:off x="683568" y="1340769"/>
            <a:ext cx="7772400" cy="108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cs-CZ" sz="3600"/>
              <a:t>Proč tu sedíme?  Hledání inspirace?</a:t>
            </a:r>
            <a:endParaRPr sz="3600"/>
          </a:p>
        </p:txBody>
      </p:sp>
      <p:sp>
        <p:nvSpPr>
          <p:cNvPr id="165" name="Google Shape;165;p21"/>
          <p:cNvSpPr txBox="1">
            <a:spLocks noGrp="1"/>
          </p:cNvSpPr>
          <p:nvPr>
            <p:ph type="subTitle" idx="1"/>
          </p:nvPr>
        </p:nvSpPr>
        <p:spPr>
          <a:xfrm>
            <a:off x="467544" y="2420888"/>
            <a:ext cx="8784976" cy="3240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40"/>
              <a:buNone/>
            </a:pPr>
            <a:endParaRPr sz="2240"/>
          </a:p>
          <a:p>
            <a:pPr marL="457200" lvl="0" indent="-45720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rgbClr val="888888"/>
              </a:buClr>
              <a:buSzPts val="2240"/>
              <a:buFont typeface="Calibri"/>
              <a:buChar char="-"/>
            </a:pPr>
            <a:r>
              <a:rPr lang="cs-CZ" sz="2240"/>
              <a:t>v ČR – síť sociálních služeb, návazné služby </a:t>
            </a:r>
            <a:endParaRPr/>
          </a:p>
          <a:p>
            <a:pPr marL="0" lvl="0" indent="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rgbClr val="888888"/>
              </a:buClr>
              <a:buSzPts val="2240"/>
              <a:buNone/>
            </a:pPr>
            <a:endParaRPr sz="2240"/>
          </a:p>
          <a:p>
            <a:pPr marL="457200" lvl="0" indent="-45720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rgbClr val="888888"/>
              </a:buClr>
              <a:buSzPts val="2240"/>
              <a:buFont typeface="Calibri"/>
              <a:buChar char="-"/>
            </a:pPr>
            <a:r>
              <a:rPr lang="cs-CZ" sz="2240"/>
              <a:t>Neexistence právního rámce podpory a pomoci pro dlouhodobě pečující osoby,který by definoval podpůrné a doplňkové služby, kapacitu, rozsah a podporu přímo pro pečující. </a:t>
            </a:r>
            <a:endParaRPr sz="2240"/>
          </a:p>
          <a:p>
            <a:pPr marL="457200" lvl="0" indent="-31496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rgbClr val="888888"/>
              </a:buClr>
              <a:buSzPts val="2240"/>
              <a:buFont typeface="Calibri"/>
              <a:buNone/>
            </a:pPr>
            <a:endParaRPr sz="2240"/>
          </a:p>
          <a:p>
            <a:pPr marL="457200" lvl="0" indent="-45720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rgbClr val="888888"/>
              </a:buClr>
              <a:buSzPts val="2240"/>
              <a:buFont typeface="Calibri"/>
              <a:buChar char="-"/>
            </a:pPr>
            <a:r>
              <a:rPr lang="cs-CZ" sz="2240"/>
              <a:t>Potřeba koordinace/spolupráce na pomezí poskytovatel/neformální péče doma   </a:t>
            </a:r>
            <a:endParaRPr/>
          </a:p>
          <a:p>
            <a:pPr marL="457200" lvl="0" indent="-31496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rgbClr val="888888"/>
              </a:buClr>
              <a:buSzPts val="2240"/>
              <a:buFont typeface="Calibri"/>
              <a:buNone/>
            </a:pPr>
            <a:endParaRPr sz="2240"/>
          </a:p>
          <a:p>
            <a:pPr marL="457200" lvl="0" indent="-314960" algn="l" rtl="0">
              <a:lnSpc>
                <a:spcPct val="80000"/>
              </a:lnSpc>
              <a:spcBef>
                <a:spcPts val="448"/>
              </a:spcBef>
              <a:spcAft>
                <a:spcPts val="0"/>
              </a:spcAft>
              <a:buClr>
                <a:srgbClr val="888888"/>
              </a:buClr>
              <a:buSzPts val="2240"/>
              <a:buFont typeface="Calibri"/>
              <a:buNone/>
            </a:pPr>
            <a:endParaRPr sz="2240"/>
          </a:p>
        </p:txBody>
      </p:sp>
      <p:pic>
        <p:nvPicPr>
          <p:cNvPr id="166" name="Google Shape;166;p21" descr="W:\PUBLICITA\VIZUÁLNÍ_IDENTITA\loga\OPZ\logo_OPZ_barevne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9632" y="404665"/>
            <a:ext cx="2808312" cy="657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78656" y="6093296"/>
            <a:ext cx="4503420" cy="556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05683" y="404666"/>
            <a:ext cx="651124" cy="657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12160" y="404664"/>
            <a:ext cx="1149474" cy="7200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rezentace1">
  <a:themeElements>
    <a:clrScheme name="Kancelář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814</Words>
  <Application>Microsoft Office PowerPoint</Application>
  <PresentationFormat>Předvádění na obrazovce (4:3)</PresentationFormat>
  <Paragraphs>106</Paragraphs>
  <Slides>16</Slides>
  <Notes>16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7" baseType="lpstr">
      <vt:lpstr>Prezentace1</vt:lpstr>
      <vt:lpstr>Shrnutí problematiky  neformální péče </vt:lpstr>
      <vt:lpstr>Úvodem - kdo jsme?</vt:lpstr>
      <vt:lpstr>Stručná charakteristika neformální péče </vt:lpstr>
      <vt:lpstr>Cílové skupiny neformální péče </vt:lpstr>
      <vt:lpstr>Primární potřeby neformálních pečujících  </vt:lpstr>
      <vt:lpstr>Sekundární potřeby neformálních pečujících   </vt:lpstr>
      <vt:lpstr>Neformální péče z hlediska výkonu </vt:lpstr>
      <vt:lpstr>Co je nyní důležité v oblasti NP? </vt:lpstr>
      <vt:lpstr>Proč tu sedíme?  Hledání inspirace?</vt:lpstr>
      <vt:lpstr> Jak na to? Co můžeme udělat tady a teď? </vt:lpstr>
      <vt:lpstr> Příklad č. 1 – podpora sdílené péče v Alfě</vt:lpstr>
      <vt:lpstr>Příklad č. 1 – sdílená péče v Alfě  </vt:lpstr>
      <vt:lpstr>Příklad č. 2 – podpora psychické stability pečujících osob v Alfě </vt:lpstr>
      <vt:lpstr>Příklad č. 2 – podpora psychické stability pečujících osob v Alfě </vt:lpstr>
      <vt:lpstr>Příklad č. 2 – podpora psychické stability pečujících osob v Alfě </vt:lpstr>
      <vt:lpstr>Shrnutí – jak podporovat neformální péči tady a teď?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Shrnutí problematiky  neformální péče</dc:title>
  <dc:creator>student</dc:creator>
  <cp:lastModifiedBy>student</cp:lastModifiedBy>
  <cp:revision>2</cp:revision>
  <dcterms:modified xsi:type="dcterms:W3CDTF">2020-03-20T09:19:24Z</dcterms:modified>
</cp:coreProperties>
</file>